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9"/>
  </p:notesMasterIdLst>
  <p:sldIdLst>
    <p:sldId id="283" r:id="rId2"/>
    <p:sldId id="474" r:id="rId3"/>
    <p:sldId id="476" r:id="rId4"/>
    <p:sldId id="477" r:id="rId5"/>
    <p:sldId id="416" r:id="rId6"/>
    <p:sldId id="475" r:id="rId7"/>
    <p:sldId id="480" r:id="rId8"/>
    <p:sldId id="392" r:id="rId9"/>
    <p:sldId id="473" r:id="rId10"/>
    <p:sldId id="479" r:id="rId11"/>
    <p:sldId id="481" r:id="rId12"/>
    <p:sldId id="478" r:id="rId13"/>
    <p:sldId id="393" r:id="rId14"/>
    <p:sldId id="274" r:id="rId15"/>
    <p:sldId id="269" r:id="rId16"/>
    <p:sldId id="284" r:id="rId17"/>
    <p:sldId id="278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33" autoAdjust="0"/>
    <p:restoredTop sz="93979" autoAdjust="0"/>
  </p:normalViewPr>
  <p:slideViewPr>
    <p:cSldViewPr snapToGrid="0">
      <p:cViewPr varScale="1">
        <p:scale>
          <a:sx n="76" d="100"/>
          <a:sy n="76" d="100"/>
        </p:scale>
        <p:origin x="6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13AB3-3DC8-4C04-BF86-905329054FDA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FA1555-063B-4071-A44F-E91A15A174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666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FA1555-063B-4071-A44F-E91A15A174F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929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552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6348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03701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1526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932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3479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7051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2882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6811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794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1452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6328E-CBC9-47AD-BCAE-53ACF2540B93}" type="datetimeFigureOut">
              <a:rPr lang="en-GB" smtClean="0"/>
              <a:t>07/09/2023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C8078-4063-4C99-8318-ABF2AF8BB0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149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71lFlJDQE54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watch?v=PgIKsuZ3RZU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0937" cy="6868227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9130937" y="1122363"/>
            <a:ext cx="2865120" cy="487635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Twinkl Cursive Unlooped" panose="02000000000000000000" pitchFamily="2" charset="0"/>
              </a:rPr>
              <a:t>We light this candle in the name of God the Father, God the Son and God the Holy Spirit.</a:t>
            </a:r>
          </a:p>
        </p:txBody>
      </p:sp>
    </p:spTree>
    <p:extLst>
      <p:ext uri="{BB962C8B-B14F-4D97-AF65-F5344CB8AC3E}">
        <p14:creationId xmlns:p14="http://schemas.microsoft.com/office/powerpoint/2010/main" val="4095204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11844" y="3899739"/>
            <a:ext cx="6164453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latin typeface="Twinkl Cursive Unlooped" panose="02000000000000000000" pitchFamily="2" charset="0"/>
              </a:rPr>
              <a:t>Today we’re going to ask ‘BIG questions’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00" y="5225302"/>
            <a:ext cx="11603599" cy="49475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000" dirty="0">
              <a:latin typeface="Twinkl Cursive Unlooped" panose="02000000000000000000" pitchFamily="2" charset="0"/>
            </a:endParaRPr>
          </a:p>
        </p:txBody>
      </p:sp>
      <p:sp>
        <p:nvSpPr>
          <p:cNvPr id="26" name="Text Box 15"/>
          <p:cNvSpPr txBox="1">
            <a:spLocks noChangeArrowheads="1"/>
          </p:cNvSpPr>
          <p:nvPr/>
        </p:nvSpPr>
        <p:spPr bwMode="auto">
          <a:xfrm rot="-922222">
            <a:off x="8276214" y="686849"/>
            <a:ext cx="3401904" cy="542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Asking BIG questions…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F7E1ED-8ADF-1C9F-5D7C-CADFA6A03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5" y="510011"/>
            <a:ext cx="4903304" cy="251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650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886" y="690197"/>
            <a:ext cx="8148745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latin typeface="Twinkl Cursive Unlooped" panose="02000000000000000000" pitchFamily="2" charset="0"/>
              </a:rPr>
              <a:t>First of all, let’s remind ourselves of what Spirituality is for us at BB: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00" y="5225302"/>
            <a:ext cx="11603599" cy="49475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000" dirty="0">
              <a:latin typeface="Twinkl Cursive Un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7F747F-05B9-4815-8ABD-C25AA85E6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111" y="2867592"/>
            <a:ext cx="10575778" cy="255819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C8DA9C-0803-40DC-A6D1-0B3F7F139B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0399" y="696455"/>
            <a:ext cx="2863490" cy="1471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292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717018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0951" y="4204539"/>
            <a:ext cx="9174358" cy="1325563"/>
          </a:xfrm>
        </p:spPr>
        <p:txBody>
          <a:bodyPr>
            <a:noAutofit/>
          </a:bodyPr>
          <a:lstStyle/>
          <a:p>
            <a:pPr algn="ctr"/>
            <a:r>
              <a:rPr lang="en-GB" sz="4800" b="1" u="sng" dirty="0">
                <a:latin typeface="Twinkl Cursive Unlooped" panose="02000000000000000000" pitchFamily="2" charset="0"/>
              </a:rPr>
              <a:t>Asking big questions helps us to ‘make connections’ because we’re finding out more about something bigger than our selves.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200" y="5225302"/>
            <a:ext cx="11603599" cy="49475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5000" dirty="0">
              <a:latin typeface="Twinkl Cursive Unlooped" panose="02000000000000000000" pitchFamily="2" charset="0"/>
            </a:endParaRPr>
          </a:p>
          <a:p>
            <a:pPr marL="0" indent="0" algn="ctr">
              <a:buNone/>
            </a:pPr>
            <a:endParaRPr lang="en-GB" sz="5000" dirty="0">
              <a:latin typeface="Twinkl Cursive Unlooped" panose="02000000000000000000" pitchFamily="2" charset="0"/>
            </a:endParaRPr>
          </a:p>
        </p:txBody>
      </p:sp>
      <p:sp>
        <p:nvSpPr>
          <p:cNvPr id="26" name="Text Box 15"/>
          <p:cNvSpPr txBox="1">
            <a:spLocks noChangeArrowheads="1"/>
          </p:cNvSpPr>
          <p:nvPr/>
        </p:nvSpPr>
        <p:spPr bwMode="auto">
          <a:xfrm rot="-922222">
            <a:off x="8276214" y="686849"/>
            <a:ext cx="3401904" cy="542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Asking BIG questions…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winkl Cursive Unlooped" panose="02000000000000000000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F7E1ED-8ADF-1C9F-5D7C-CADFA6A03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5" y="510011"/>
            <a:ext cx="4903304" cy="2519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120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a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768232" y="-2642540"/>
            <a:ext cx="6568406" cy="12192002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34311" y="484094"/>
            <a:ext cx="12880417" cy="166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5400" b="1" dirty="0">
                <a:latin typeface="Lemon Cake" pitchFamily="50" charset="0"/>
              </a:rPr>
              <a:t>Engage…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94635" y="345346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sz="2400" dirty="0">
              <a:latin typeface="Lemon Cake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45754ED-578C-41A9-9327-73C321C3F3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5625" y="1651951"/>
            <a:ext cx="3378140" cy="38209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71841" y="5128738"/>
            <a:ext cx="674570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Twinkl Cursive Unlooped" panose="02000000000000000000" pitchFamily="2" charset="0"/>
              </a:rPr>
              <a:t>Let’s look at what’s in the Bible or the world…</a:t>
            </a:r>
          </a:p>
        </p:txBody>
      </p:sp>
    </p:spTree>
    <p:extLst>
      <p:ext uri="{BB962C8B-B14F-4D97-AF65-F5344CB8AC3E}">
        <p14:creationId xmlns:p14="http://schemas.microsoft.com/office/powerpoint/2010/main" val="39528927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930249-8242-4E2B-AF17-C01826488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BDD999-C5E1-4B3E-A710-768673819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 descr="Northern lights over a lake and hills">
            <a:extLst>
              <a:ext uri="{FF2B5EF4-FFF2-40B4-BE49-F238E27FC236}">
                <a16:creationId xmlns:a16="http://schemas.microsoft.com/office/drawing/2014/main" id="{5DB64605-10C7-0883-5AEF-860E7ED1682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60000"/>
          </a:blip>
          <a:srcRect b="18773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F6D6B4-748B-4D5C-B5C3-B4D7E1924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6656" y="1289114"/>
            <a:ext cx="9795637" cy="222077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  <a:latin typeface="Twinkl Cursive Unlooped" panose="02000000000000000000" pitchFamily="2" charset="0"/>
              </a:rPr>
              <a:t>In our world, there are ‘natural wonders’. These are places/things that happen naturally that make people go ‘CAW!’ </a:t>
            </a:r>
            <a:br>
              <a:rPr lang="en-US" sz="2400" dirty="0">
                <a:solidFill>
                  <a:srgbClr val="FFFFFF"/>
                </a:solidFill>
                <a:latin typeface="Twinkl Cursive Unlooped" panose="02000000000000000000" pitchFamily="2" charset="0"/>
              </a:rPr>
            </a:br>
            <a:r>
              <a:rPr lang="en-US" sz="2400" dirty="0">
                <a:solidFill>
                  <a:srgbClr val="FFFFFF"/>
                </a:solidFill>
                <a:latin typeface="Twinkl Cursive Unlooped" panose="02000000000000000000" pitchFamily="2" charset="0"/>
              </a:rPr>
              <a:t>The first one that we are going to focus on is ‘Aurora Borealis’ otherwise known as ‘The Northern lights.’</a:t>
            </a:r>
            <a:br>
              <a:rPr lang="en-US" sz="2400" dirty="0">
                <a:solidFill>
                  <a:srgbClr val="FFFFFF"/>
                </a:solidFill>
                <a:latin typeface="Twinkl Cursive Unlooped" panose="02000000000000000000" pitchFamily="2" charset="0"/>
              </a:rPr>
            </a:br>
            <a:br>
              <a:rPr lang="en-US" sz="2400" dirty="0">
                <a:solidFill>
                  <a:srgbClr val="FFFFFF"/>
                </a:solidFill>
                <a:latin typeface="Twinkl Cursive Unlooped" panose="02000000000000000000" pitchFamily="2" charset="0"/>
              </a:rPr>
            </a:br>
            <a:r>
              <a:rPr lang="en-US" sz="2400" dirty="0">
                <a:solidFill>
                  <a:srgbClr val="FFFFFF"/>
                </a:solidFill>
                <a:latin typeface="Twinkl Cursive Unlooped" panose="02000000000000000000" pitchFamily="2" charset="0"/>
                <a:hlinkClick r:id="rId4"/>
              </a:rPr>
              <a:t>https://www.youtube.com/watch?v=71lFlJDQE54</a:t>
            </a:r>
            <a:br>
              <a:rPr lang="en-US" sz="1700" dirty="0">
                <a:solidFill>
                  <a:srgbClr val="FFFFFF"/>
                </a:solidFill>
              </a:rPr>
            </a:br>
            <a:br>
              <a:rPr lang="en-US" sz="1700" dirty="0">
                <a:solidFill>
                  <a:srgbClr val="FFFFFF"/>
                </a:solidFill>
              </a:rPr>
            </a:br>
            <a:br>
              <a:rPr lang="en-US" sz="1700" dirty="0">
                <a:solidFill>
                  <a:srgbClr val="FFFFFF"/>
                </a:solidFill>
              </a:rPr>
            </a:br>
            <a:endParaRPr lang="en-US" sz="17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631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1A1DE-58E1-423D-8D18-5A22851C5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7CCB7-F3DF-403A-AEC7-28B058C0D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7AA5C7-7464-467E-8E0C-D74E90DB33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67EE9B-59BC-4031-8910-93F51E88A1A8}"/>
              </a:ext>
            </a:extLst>
          </p:cNvPr>
          <p:cNvSpPr txBox="1"/>
          <p:nvPr/>
        </p:nvSpPr>
        <p:spPr>
          <a:xfrm>
            <a:off x="1793630" y="1044553"/>
            <a:ext cx="88392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 Cursive Unlooped" panose="02000000000000000000" pitchFamily="2" charset="0"/>
              </a:rPr>
              <a:t>When watching that clip, did you think </a:t>
            </a:r>
          </a:p>
          <a:p>
            <a:r>
              <a:rPr lang="en-GB" sz="4000" dirty="0">
                <a:latin typeface="Twinkl Cursive Unlooped" panose="02000000000000000000" pitchFamily="2" charset="0"/>
              </a:rPr>
              <a:t>“CAW!! The Northern lights are awesome!”?</a:t>
            </a:r>
          </a:p>
          <a:p>
            <a:r>
              <a:rPr lang="en-GB" sz="4000" dirty="0">
                <a:latin typeface="Twinkl Cursive Unlooped" panose="02000000000000000000" pitchFamily="2" charset="0"/>
              </a:rPr>
              <a:t>If you did, you’ve just experienced a moment of awe and wonder! 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inkl Cursive Unlooped" panose="02000000000000000000" pitchFamily="2" charset="0"/>
                <a:ea typeface="+mn-ea"/>
                <a:cs typeface="+mn-cs"/>
              </a:rPr>
              <a:t>Maybe looking at all of the colours changing made you feel peaceful too?</a:t>
            </a:r>
            <a:endParaRPr lang="en-GB" sz="40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661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9355" y="0"/>
            <a:ext cx="131938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357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7029" t="28261" r="28623" b="14412"/>
          <a:stretch/>
        </p:blipFill>
        <p:spPr>
          <a:xfrm>
            <a:off x="525282" y="723806"/>
            <a:ext cx="5869527" cy="551042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551956" y="3801544"/>
            <a:ext cx="531337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Twinkl Cursive Unlooped" panose="02000000000000000000" pitchFamily="2" charset="0"/>
              </a:rPr>
              <a:t>Christians believe that God made the Northern lights.</a:t>
            </a:r>
          </a:p>
          <a:p>
            <a:r>
              <a:rPr lang="en-GB" sz="2800" dirty="0">
                <a:latin typeface="Twinkl Cursive Unlooped" panose="02000000000000000000" pitchFamily="2" charset="0"/>
              </a:rPr>
              <a:t>What BIG questions might you ask God about his creation to find out more about Aurora Borealis?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306" y="504239"/>
            <a:ext cx="3971300" cy="39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362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1A1DE-58E1-423D-8D18-5A22851C5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7CCB7-F3DF-403A-AEC7-28B058C0D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7AA5C7-7464-467E-8E0C-D74E90DB33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67EE9B-59BC-4031-8910-93F51E88A1A8}"/>
              </a:ext>
            </a:extLst>
          </p:cNvPr>
          <p:cNvSpPr txBox="1"/>
          <p:nvPr/>
        </p:nvSpPr>
        <p:spPr>
          <a:xfrm>
            <a:off x="1113692" y="1115745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 Cursive Unlooped" panose="02000000000000000000" pitchFamily="2" charset="0"/>
              </a:rPr>
              <a:t>My turn,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EA07BE-78C3-40E7-B0D2-47AF42E79814}"/>
              </a:ext>
            </a:extLst>
          </p:cNvPr>
          <p:cNvSpPr txBox="1"/>
          <p:nvPr/>
        </p:nvSpPr>
        <p:spPr>
          <a:xfrm>
            <a:off x="1045657" y="2790726"/>
            <a:ext cx="1010068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 Cursive Unlooped" panose="02000000000000000000" pitchFamily="2" charset="0"/>
              </a:rPr>
              <a:t>My big question is: God, how are there so many different colours?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EDC6283-6A8F-66E3-D270-42F3E78D73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9424">
            <a:off x="8078416" y="3982668"/>
            <a:ext cx="1911404" cy="21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8094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D1A1DE-58E1-423D-8D18-5A22851C5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87CCB7-F3DF-403A-AEC7-28B058C0D6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7AA5C7-7464-467E-8E0C-D74E90DB33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867EE9B-59BC-4031-8910-93F51E88A1A8}"/>
              </a:ext>
            </a:extLst>
          </p:cNvPr>
          <p:cNvSpPr txBox="1"/>
          <p:nvPr/>
        </p:nvSpPr>
        <p:spPr>
          <a:xfrm>
            <a:off x="1113692" y="1115745"/>
            <a:ext cx="8839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 Cursive Unlooped" panose="02000000000000000000" pitchFamily="2" charset="0"/>
              </a:rPr>
              <a:t>Your turn,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CEA07BE-78C3-40E7-B0D2-47AF42E79814}"/>
              </a:ext>
            </a:extLst>
          </p:cNvPr>
          <p:cNvSpPr txBox="1"/>
          <p:nvPr/>
        </p:nvSpPr>
        <p:spPr>
          <a:xfrm>
            <a:off x="1045657" y="3075057"/>
            <a:ext cx="101006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Twinkl Cursive Unlooped" panose="02000000000000000000" pitchFamily="2" charset="0"/>
              </a:rPr>
              <a:t>My big question is: ……………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24E176-FD3E-2CC1-E570-9A0CCA990B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9424">
            <a:off x="8669260" y="3656149"/>
            <a:ext cx="1911404" cy="21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016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F6D6B4-748B-4D5C-B5C3-B4D7E1924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3465"/>
            <a:ext cx="10515600" cy="1325563"/>
          </a:xfrm>
        </p:spPr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>
                <a:hlinkClick r:id="rId2"/>
              </a:rPr>
              <a:t>https://www.youtube.com/watch?v=PgIKsuZ3RZU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B115489-523B-43AC-8ACC-E84E6563915F}"/>
              </a:ext>
            </a:extLst>
          </p:cNvPr>
          <p:cNvSpPr txBox="1"/>
          <p:nvPr/>
        </p:nvSpPr>
        <p:spPr>
          <a:xfrm>
            <a:off x="437029" y="762609"/>
            <a:ext cx="109167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Let’s see if any of your big questions can be answered here: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C47DA9-B4CA-DBD1-83EB-07DD7C0C7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729424">
            <a:off x="8894342" y="3766160"/>
            <a:ext cx="1911404" cy="2152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695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6005" y="0"/>
            <a:ext cx="13200726" cy="6619211"/>
          </a:xfrm>
        </p:spPr>
      </p:pic>
    </p:spTree>
    <p:extLst>
      <p:ext uri="{BB962C8B-B14F-4D97-AF65-F5344CB8AC3E}">
        <p14:creationId xmlns:p14="http://schemas.microsoft.com/office/powerpoint/2010/main" val="8727637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16983" y="-2616983"/>
            <a:ext cx="6958035" cy="12192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8829" y="2651125"/>
            <a:ext cx="10515600" cy="1325563"/>
          </a:xfrm>
        </p:spPr>
        <p:txBody>
          <a:bodyPr>
            <a:normAutofit/>
          </a:bodyPr>
          <a:lstStyle/>
          <a:p>
            <a:br>
              <a:rPr lang="en-GB" dirty="0"/>
            </a:b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7419035" y="827777"/>
            <a:ext cx="4002450" cy="26265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GB" b="1" dirty="0">
              <a:latin typeface="Twinkl Cursive Unlooped" panose="02000000000000000000" pitchFamily="2" charset="0"/>
            </a:endParaRPr>
          </a:p>
        </p:txBody>
      </p:sp>
      <p:pic>
        <p:nvPicPr>
          <p:cNvPr id="12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35" t="8008" r="26474" b="9106"/>
          <a:stretch/>
        </p:blipFill>
        <p:spPr>
          <a:xfrm>
            <a:off x="562376" y="1257301"/>
            <a:ext cx="6149087" cy="5184770"/>
          </a:xfr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467" y="827777"/>
            <a:ext cx="4139564" cy="432061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41127" y="4043365"/>
            <a:ext cx="44343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Twinkl Cursive Unlooped" panose="02000000000000000000" pitchFamily="2" charset="0"/>
              </a:rPr>
              <a:t>How can you look at God’s creation and experience ‘awe and wonder’ this week?</a:t>
            </a:r>
          </a:p>
        </p:txBody>
      </p:sp>
    </p:spTree>
    <p:extLst>
      <p:ext uri="{BB962C8B-B14F-4D97-AF65-F5344CB8AC3E}">
        <p14:creationId xmlns:p14="http://schemas.microsoft.com/office/powerpoint/2010/main" val="23934272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79269" y="-496389"/>
            <a:ext cx="13284927" cy="79226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50CBF219-2B3C-4141-9502-1344CEF93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4859" y="2819904"/>
            <a:ext cx="9584148" cy="1290056"/>
          </a:xfrm>
        </p:spPr>
        <p:txBody>
          <a:bodyPr>
            <a:noAutofit/>
          </a:bodyPr>
          <a:lstStyle/>
          <a:p>
            <a:pPr algn="ctr"/>
            <a:r>
              <a:rPr lang="en-GB" sz="3200" b="1" dirty="0">
                <a:latin typeface="Twinkl Cursive Unlooped" panose="02000000000000000000" pitchFamily="2" charset="0"/>
              </a:rPr>
              <a:t>An invitation to pray…</a:t>
            </a:r>
            <a:br>
              <a:rPr lang="en-GB" sz="3200" dirty="0">
                <a:latin typeface="Twinkl Cursive Unlooped" panose="02000000000000000000" pitchFamily="2" charset="0"/>
              </a:rPr>
            </a:br>
            <a:r>
              <a:rPr lang="en-GB" sz="3200" dirty="0">
                <a:latin typeface="Twinkl Cursive Unlooped" panose="02000000000000000000" pitchFamily="2" charset="0"/>
              </a:rPr>
              <a:t>Did you know that each time we pray, we’re making a connection with God? </a:t>
            </a:r>
            <a:br>
              <a:rPr lang="en-GB" sz="3200" dirty="0">
                <a:latin typeface="Twinkl Cursive Unlooped" panose="02000000000000000000" pitchFamily="2" charset="0"/>
              </a:rPr>
            </a:br>
            <a:r>
              <a:rPr lang="en-GB" sz="3200" dirty="0">
                <a:latin typeface="Twinkl Cursive Unlooped" panose="02000000000000000000" pitchFamily="2" charset="0"/>
              </a:rPr>
              <a:t>Who would like to think of a prayer to thank God for his creation today? </a:t>
            </a:r>
            <a:endParaRPr lang="en-GB" sz="3200" b="1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06364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930249-8242-4E2B-AF17-C018264883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BDD999-C5E1-4B3E-A710-768673819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alphaModFix amt="60000"/>
          </a:blip>
          <a:srcRect t="12001" r="1" b="13218"/>
          <a:stretch/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8181" y="1122363"/>
            <a:ext cx="9795637" cy="2220775"/>
          </a:xfrm>
        </p:spPr>
        <p:txBody>
          <a:bodyPr>
            <a:normAutofit/>
          </a:bodyPr>
          <a:lstStyle/>
          <a:p>
            <a:endParaRPr lang="en-GB" sz="52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98181" y="3514853"/>
            <a:ext cx="9795637" cy="2057043"/>
          </a:xfrm>
        </p:spPr>
        <p:txBody>
          <a:bodyPr>
            <a:normAutofit/>
          </a:bodyPr>
          <a:lstStyle/>
          <a:p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854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02374" y="-2508757"/>
            <a:ext cx="6919760" cy="119372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9650" y="-603789"/>
            <a:ext cx="9144000" cy="2387600"/>
          </a:xfrm>
        </p:spPr>
        <p:txBody>
          <a:bodyPr/>
          <a:lstStyle/>
          <a:p>
            <a:r>
              <a:rPr lang="en-GB" dirty="0">
                <a:latin typeface="Twinkl Cursive Unlooped" panose="02000000000000000000" pitchFamily="2" charset="0"/>
              </a:rPr>
              <a:t>God be with you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6690" t="26988" r="26255" b="28978"/>
          <a:stretch/>
        </p:blipFill>
        <p:spPr>
          <a:xfrm>
            <a:off x="2623210" y="1783811"/>
            <a:ext cx="6416881" cy="428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9826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1865370961B45886C0F0356AF0AC3" ma:contentTypeVersion="18" ma:contentTypeDescription="Create a new document." ma:contentTypeScope="" ma:versionID="df3d342c82176f21abf217784b208d1c">
  <xsd:schema xmlns:xsd="http://www.w3.org/2001/XMLSchema" xmlns:xs="http://www.w3.org/2001/XMLSchema" xmlns:p="http://schemas.microsoft.com/office/2006/metadata/properties" xmlns:ns1="http://schemas.microsoft.com/sharepoint/v3" xmlns:ns2="d49969c1-06c5-4934-b791-cb27e3f7ea9f" xmlns:ns3="eb868330-98a0-4ad0-a198-8fb1bd93b10b" targetNamespace="http://schemas.microsoft.com/office/2006/metadata/properties" ma:root="true" ma:fieldsID="b177d68f6faafdd39182805463a8aa12" ns1:_="" ns2:_="" ns3:_="">
    <xsd:import namespace="http://schemas.microsoft.com/sharepoint/v3"/>
    <xsd:import namespace="d49969c1-06c5-4934-b791-cb27e3f7ea9f"/>
    <xsd:import namespace="eb868330-98a0-4ad0-a198-8fb1bd93b1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OCR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9969c1-06c5-4934-b791-cb27e3f7ea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f780a4c2-6c62-4038-ae33-119b18a67b0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868330-98a0-4ad0-a198-8fb1bd93b10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48e2f54e-8654-4d5c-b12d-fca6ab0ae6cd}" ma:internalName="TaxCatchAll" ma:showField="CatchAllData" ma:web="eb868330-98a0-4ad0-a198-8fb1bd93b10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9969c1-06c5-4934-b791-cb27e3f7ea9f">
      <Terms xmlns="http://schemas.microsoft.com/office/infopath/2007/PartnerControls"/>
    </lcf76f155ced4ddcb4097134ff3c332f>
    <TaxCatchAll xmlns="eb868330-98a0-4ad0-a198-8fb1bd93b10b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3880CE73-C9C6-4E70-802C-0544B4ACA491}"/>
</file>

<file path=customXml/itemProps2.xml><?xml version="1.0" encoding="utf-8"?>
<ds:datastoreItem xmlns:ds="http://schemas.openxmlformats.org/officeDocument/2006/customXml" ds:itemID="{D01CFA77-DF90-4E13-B1D8-43EDBF180ED7}"/>
</file>

<file path=customXml/itemProps3.xml><?xml version="1.0" encoding="utf-8"?>
<ds:datastoreItem xmlns:ds="http://schemas.openxmlformats.org/officeDocument/2006/customXml" ds:itemID="{675D683F-51AA-49EE-A2BB-A33DC227D7AD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1916</TotalTime>
  <Words>349</Words>
  <Application>Microsoft Office PowerPoint</Application>
  <PresentationFormat>Widescreen</PresentationFormat>
  <Paragraphs>26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Lemon Cake</vt:lpstr>
      <vt:lpstr>Twinkl Cursive Unlooped</vt:lpstr>
      <vt:lpstr>Office Theme</vt:lpstr>
      <vt:lpstr>PowerPoint Presentation</vt:lpstr>
      <vt:lpstr>Today we’re going to ask ‘BIG questions’</vt:lpstr>
      <vt:lpstr>First of all, let’s remind ourselves of what Spirituality is for us at BB: </vt:lpstr>
      <vt:lpstr>Asking big questions helps us to ‘make connections’ because we’re finding out more about something bigger than our selves.</vt:lpstr>
      <vt:lpstr>a</vt:lpstr>
      <vt:lpstr>In our world, there are ‘natural wonders’. These are places/things that happen naturally that make people go ‘CAW!’  The first one that we are going to focus on is ‘Aurora Borealis’ otherwise known as ‘The Northern lights.’  https://www.youtube.com/watch?v=71lFlJDQE54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https://www.youtube.com/watch?v=PgIKsuZ3RZU   </vt:lpstr>
      <vt:lpstr>PowerPoint Presentation</vt:lpstr>
      <vt:lpstr> </vt:lpstr>
      <vt:lpstr>An invitation to pray… Did you know that each time we pray, we’re making a connection with God?  Who would like to think of a prayer to thank God for his creation today? </vt:lpstr>
      <vt:lpstr>PowerPoint Presentation</vt:lpstr>
      <vt:lpstr>God be with you</vt:lpstr>
    </vt:vector>
  </TitlesOfParts>
  <Company>St Pirans Cross MAT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story of perseverance…….</dc:title>
  <dc:creator>Beth Horwell</dc:creator>
  <cp:lastModifiedBy>Erin Caff</cp:lastModifiedBy>
  <cp:revision>206</cp:revision>
  <cp:lastPrinted>2020-01-15T12:35:06Z</cp:lastPrinted>
  <dcterms:created xsi:type="dcterms:W3CDTF">2019-10-05T18:57:13Z</dcterms:created>
  <dcterms:modified xsi:type="dcterms:W3CDTF">2023-09-07T10:38:35Z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0x0101007291865370961B45886C0F0356AF0AC3</vt:lpwstr>
  </property>
  <property fmtid="{D5CDD505-2E9C-101B-9397-08002B2CF9AE}" pid="3" name="Order">
    <vt:r8>4758400</vt:r8>
  </property>
  <property fmtid="{D5CDD505-2E9C-101B-9397-08002B2CF9AE}" pid="4" name="MediaServiceImageTags">
    <vt:lpwstr/>
  </property>
</Properties>
</file>